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6"/>
  </p:notes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70" r:id="rId10"/>
    <p:sldId id="269" r:id="rId11"/>
    <p:sldId id="271" r:id="rId12"/>
    <p:sldId id="272" r:id="rId13"/>
    <p:sldId id="273" r:id="rId14"/>
    <p:sldId id="274" r:id="rId15"/>
  </p:sldIdLst>
  <p:sldSz cx="9144000" cy="5143500" type="screen16x9"/>
  <p:notesSz cx="6858000" cy="9144000"/>
  <p:embeddedFontLst>
    <p:embeddedFont>
      <p:font typeface="Montserrat" pitchFamily="2" charset="77"/>
      <p:regular r:id="rId17"/>
      <p:bold r:id="rId18"/>
      <p:italic r:id="rId19"/>
      <p:boldItalic r:id="rId20"/>
    </p:embeddedFont>
    <p:embeddedFont>
      <p:font typeface="Montserrat Black" panose="020F0502020204030204" pitchFamily="34" charset="0"/>
      <p:bold r:id="rId21"/>
      <p:italic r:id="rId22"/>
      <p:boldItalic r:id="rId23"/>
    </p:embeddedFont>
    <p:embeddedFont>
      <p:font typeface="Montserrat ExtraBold" panose="020F0502020204030204" pitchFamily="34" charset="0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84"/>
  </p:normalViewPr>
  <p:slideViewPr>
    <p:cSldViewPr snapToGrid="0">
      <p:cViewPr varScale="1">
        <p:scale>
          <a:sx n="196" d="100"/>
          <a:sy n="196" d="100"/>
        </p:scale>
        <p:origin x="184" y="2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a4b07d14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a4b07d14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2904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1128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56061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2210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1647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4225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642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6262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92514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4074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0aeea1a2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0aeea1a2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1552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01" type="title">
  <p:cSld name="TITLE">
    <p:bg>
      <p:bgPr>
        <a:solidFill>
          <a:srgbClr val="57068C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pic>
        <p:nvPicPr>
          <p:cNvPr id="11" name="Google Shape;11;p2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2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L="914400" lvl="1" indent="-3175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02">
  <p:cSld name="TITLE_1">
    <p:bg>
      <p:bgPr>
        <a:solidFill>
          <a:srgbClr val="57068C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pic>
        <p:nvPicPr>
          <p:cNvPr id="17" name="Google Shape;17;p3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2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L="914400" lvl="1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04">
  <p:cSld name="TITLE_1_1_1">
    <p:bg>
      <p:bgPr>
        <a:solidFill>
          <a:srgbClr val="57068C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pic>
        <p:nvPicPr>
          <p:cNvPr id="23" name="Google Shape;23;p4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>
            <a:spLocks noGrp="1"/>
          </p:cNvSpPr>
          <p:nvPr>
            <p:ph type="subTitle" idx="1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2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L="914400" lvl="1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05">
  <p:cSld name="TITLE_1_1_1_1">
    <p:bg>
      <p:bgPr>
        <a:solidFill>
          <a:srgbClr val="57068C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6949" y="1243943"/>
            <a:ext cx="8265600" cy="190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7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pic>
        <p:nvPicPr>
          <p:cNvPr id="29" name="Google Shape;29;p5" descr="New York University 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175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307600" y="3119750"/>
            <a:ext cx="4761000" cy="7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2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Montserrat ExtraBold"/>
              <a:buChar char="●"/>
              <a:defRPr sz="11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L="914400" lvl="1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Black"/>
              <a:buNone/>
              <a:defRPr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4200"/>
              <a:buFont typeface="Montserrat Black"/>
              <a:buNone/>
              <a:defRPr sz="42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pic>
        <p:nvPicPr>
          <p:cNvPr id="53" name="Google Shape;53;p9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5" name="Google Shape;5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8029" cy="3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 descr=" 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Montserrat Black"/>
              <a:buNone/>
              <a:defRPr sz="3600">
                <a:solidFill>
                  <a:srgbClr val="57068C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subTitle" idx="1"/>
          </p:nvPr>
        </p:nvSpPr>
        <p:spPr>
          <a:xfrm>
            <a:off x="294375" y="2803075"/>
            <a:ext cx="39558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72" name="Google Shape;72;p12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bg>
      <p:bgPr>
        <a:solidFill>
          <a:schemeClr val="dk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>
            <a:spLocks noGrp="1"/>
          </p:cNvSpPr>
          <p:nvPr>
            <p:ph type="title"/>
          </p:nvPr>
        </p:nvSpPr>
        <p:spPr>
          <a:xfrm>
            <a:off x="1101125" y="936450"/>
            <a:ext cx="6947400" cy="300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8" name="Google Shape;88;p15"/>
          <p:cNvSpPr txBox="1"/>
          <p:nvPr/>
        </p:nvSpPr>
        <p:spPr>
          <a:xfrm>
            <a:off x="4313700" y="391050"/>
            <a:ext cx="5223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“</a:t>
            </a:r>
            <a:endParaRPr sz="4200">
              <a:solidFill>
                <a:schemeClr val="accent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89" name="Google Shape;89;p15"/>
          <p:cNvCxnSpPr/>
          <p:nvPr/>
        </p:nvCxnSpPr>
        <p:spPr>
          <a:xfrm>
            <a:off x="4314143" y="4230331"/>
            <a:ext cx="521400" cy="0"/>
          </a:xfrm>
          <a:prstGeom prst="straightConnector1">
            <a:avLst/>
          </a:prstGeom>
          <a:noFill/>
          <a:ln w="76200" cap="flat" cmpd="sng">
            <a:solidFill>
              <a:srgbClr val="8900E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" name="Google Shape;90;p1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_1"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>
            <a:spLocks noGrp="1"/>
          </p:cNvSpPr>
          <p:nvPr>
            <p:ph type="title"/>
          </p:nvPr>
        </p:nvSpPr>
        <p:spPr>
          <a:xfrm>
            <a:off x="1101125" y="936450"/>
            <a:ext cx="6947400" cy="300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/>
          <p:nvPr/>
        </p:nvSpPr>
        <p:spPr>
          <a:xfrm>
            <a:off x="4313700" y="391050"/>
            <a:ext cx="5223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3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“</a:t>
            </a:r>
            <a:endParaRPr sz="4200">
              <a:solidFill>
                <a:schemeClr val="accent3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96" name="Google Shape;96;p16"/>
          <p:cNvCxnSpPr/>
          <p:nvPr/>
        </p:nvCxnSpPr>
        <p:spPr>
          <a:xfrm>
            <a:off x="4314143" y="4230331"/>
            <a:ext cx="521400" cy="0"/>
          </a:xfrm>
          <a:prstGeom prst="straightConnector1">
            <a:avLst/>
          </a:prstGeom>
          <a:noFill/>
          <a:ln w="76200" cap="flat" cmpd="sng">
            <a:solidFill>
              <a:srgbClr val="8900E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7" name="Google Shape;97;p1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olio" type="blank">
  <p:cSld name="BLANK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9" descr=" 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 b="1">
                <a:solidFill>
                  <a:srgbClr val="57068C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700" b="1">
              <a:solidFill>
                <a:srgbClr val="57068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200"/>
              <a:buFont typeface="Montserrat ExtraBold"/>
              <a:buNone/>
              <a:defRPr sz="4200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5" r:id="rId5"/>
    <p:sldLayoutId id="2147483658" r:id="rId6"/>
    <p:sldLayoutId id="2147483661" r:id="rId7"/>
    <p:sldLayoutId id="2147483662" r:id="rId8"/>
    <p:sldLayoutId id="2147483665" r:id="rId9"/>
    <p:sldLayoutId id="2147483666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12.07680" TargetMode="External"/><Relationship Id="rId2" Type="http://schemas.openxmlformats.org/officeDocument/2006/relationships/hyperlink" Target="http://github.com/rtealwitter/OpenStreets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mailto:rtealwitter@nyu.edu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316949" y="1509119"/>
            <a:ext cx="8265600" cy="190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I Open at the Close:</a:t>
            </a:r>
            <a:br>
              <a:rPr lang="en" sz="3600" dirty="0"/>
            </a:br>
            <a:r>
              <a:rPr lang="en" sz="3600" dirty="0"/>
              <a:t>A Deep Reinforcement Learning Evaluation of Open Streets Initiatives</a:t>
            </a:r>
            <a:endParaRPr sz="3600" dirty="0"/>
          </a:p>
        </p:txBody>
      </p:sp>
      <p:sp>
        <p:nvSpPr>
          <p:cNvPr id="121" name="Google Shape;121;p21"/>
          <p:cNvSpPr txBox="1">
            <a:spLocks noGrp="1"/>
          </p:cNvSpPr>
          <p:nvPr>
            <p:ph type="subTitle" idx="1"/>
          </p:nvPr>
        </p:nvSpPr>
        <p:spPr>
          <a:xfrm>
            <a:off x="307600" y="3384926"/>
            <a:ext cx="4761000" cy="7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R. </a:t>
            </a:r>
            <a:r>
              <a:rPr lang="en" b="1" dirty="0">
                <a:solidFill>
                  <a:srgbClr val="008080"/>
                </a:solidFill>
              </a:rPr>
              <a:t>Teal</a:t>
            </a:r>
            <a:r>
              <a:rPr lang="en" dirty="0"/>
              <a:t> Witter and Lucas Rosenblatt</a:t>
            </a:r>
            <a:endParaRPr dirty="0"/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2"/>
          </p:nvPr>
        </p:nvSpPr>
        <p:spPr>
          <a:xfrm>
            <a:off x="307600" y="4145050"/>
            <a:ext cx="2436000" cy="6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AAAI 2024</a:t>
            </a:r>
            <a:endParaRPr dirty="0"/>
          </a:p>
        </p:txBody>
      </p:sp>
      <p:pic>
        <p:nvPicPr>
          <p:cNvPr id="2" name="Picture 1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2C645952-96BB-5FBE-6483-D7DD11FD4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366" y="4473850"/>
            <a:ext cx="550068" cy="43510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82"/>
    </mc:Choice>
    <mc:Fallback xmlns="">
      <p:transition spd="slow" advTm="1218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Part II: Reinforcement Learning</a:t>
            </a:r>
            <a:endParaRPr sz="2800" dirty="0"/>
          </a:p>
        </p:txBody>
      </p:sp>
      <p:pic>
        <p:nvPicPr>
          <p:cNvPr id="3" name="Picture 2" descr="A diagram of a road&#10;&#10;Description automatically generated">
            <a:extLst>
              <a:ext uri="{FF2B5EF4-FFF2-40B4-BE49-F238E27FC236}">
                <a16:creationId xmlns:a16="http://schemas.microsoft.com/office/drawing/2014/main" id="{9261FA74-0B0B-57D8-4E10-78A83B612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70" y="1124712"/>
            <a:ext cx="4122430" cy="3310128"/>
          </a:xfrm>
          <a:prstGeom prst="rect">
            <a:avLst/>
          </a:prstGeom>
        </p:spPr>
      </p:pic>
      <p:sp>
        <p:nvSpPr>
          <p:cNvPr id="5" name="Google Shape;142;p24">
            <a:extLst>
              <a:ext uri="{FF2B5EF4-FFF2-40B4-BE49-F238E27FC236}">
                <a16:creationId xmlns:a16="http://schemas.microsoft.com/office/drawing/2014/main" id="{C89B32F7-629D-8BBC-CCFD-EB55DD107EC1}"/>
              </a:ext>
            </a:extLst>
          </p:cNvPr>
          <p:cNvSpPr txBox="1">
            <a:spLocks/>
          </p:cNvSpPr>
          <p:nvPr/>
        </p:nvSpPr>
        <p:spPr>
          <a:xfrm>
            <a:off x="4937760" y="1458376"/>
            <a:ext cx="3335069" cy="2989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State: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 Real historical day with some streets opened.</a:t>
            </a: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Action: 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Open an additional street.</a:t>
            </a: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Reward: 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Change in normalized collision risk (from model) and traffic (car density).</a:t>
            </a: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Goal: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 Capture complicated dynamics of opening street.</a:t>
            </a: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pic>
        <p:nvPicPr>
          <p:cNvPr id="6" name="Picture 5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B2E9355A-3A22-9C5F-37B5-A64C09232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2758" y="1165688"/>
            <a:ext cx="301498" cy="23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087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460"/>
    </mc:Choice>
    <mc:Fallback xmlns="">
      <p:transition spd="slow" advTm="7146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Part II: Comparison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3428B7-1A74-21E7-DCB6-49A43CA36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6517" y="1547282"/>
            <a:ext cx="4353814" cy="3267722"/>
          </a:xfrm>
          <a:prstGeom prst="rect">
            <a:avLst/>
          </a:prstGeom>
        </p:spPr>
      </p:pic>
      <p:sp>
        <p:nvSpPr>
          <p:cNvPr id="5" name="Google Shape;142;p24">
            <a:extLst>
              <a:ext uri="{FF2B5EF4-FFF2-40B4-BE49-F238E27FC236}">
                <a16:creationId xmlns:a16="http://schemas.microsoft.com/office/drawing/2014/main" id="{EE53520C-996C-A9C9-E01F-019F78423B5C}"/>
              </a:ext>
            </a:extLst>
          </p:cNvPr>
          <p:cNvSpPr txBox="1">
            <a:spLocks/>
          </p:cNvSpPr>
          <p:nvPr/>
        </p:nvSpPr>
        <p:spPr>
          <a:xfrm>
            <a:off x="311700" y="1295756"/>
            <a:ext cx="3770318" cy="2989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Experiment: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 Average improvement from 30 runs of opening street simulations (a simulation lasts a month or until an opened street disconnects the network). </a:t>
            </a:r>
          </a:p>
          <a:p>
            <a:pPr>
              <a:spcAft>
                <a:spcPts val="1600"/>
              </a:spcAft>
            </a:pPr>
            <a:endParaRPr lang="en-US" sz="16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Comparison: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 Q-value approach gives consistently high improvement whereas open streets and random closures are comparable.</a:t>
            </a:r>
          </a:p>
          <a:p>
            <a:pPr>
              <a:spcAft>
                <a:spcPts val="1600"/>
              </a:spcAft>
            </a:pPr>
            <a:endParaRPr lang="en-US" sz="1600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pic>
        <p:nvPicPr>
          <p:cNvPr id="6" name="Picture 5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25AACD55-4563-2504-7083-1E7FACE53A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3424" y="2006936"/>
            <a:ext cx="301498" cy="238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904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061"/>
    </mc:Choice>
    <mc:Fallback xmlns="">
      <p:transition spd="slow" advTm="5306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Part II: Which Streets?</a:t>
            </a:r>
            <a:endParaRPr dirty="0"/>
          </a:p>
        </p:txBody>
      </p:sp>
      <p:pic>
        <p:nvPicPr>
          <p:cNvPr id="3" name="Picture 2" descr="A map of a city&#10;&#10;Description automatically generated">
            <a:extLst>
              <a:ext uri="{FF2B5EF4-FFF2-40B4-BE49-F238E27FC236}">
                <a16:creationId xmlns:a16="http://schemas.microsoft.com/office/drawing/2014/main" id="{8BD2A158-75DE-FAE6-299E-94F22C0DD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616" y="1508760"/>
            <a:ext cx="3582416" cy="3459731"/>
          </a:xfrm>
          <a:prstGeom prst="rect">
            <a:avLst/>
          </a:prstGeom>
        </p:spPr>
      </p:pic>
      <p:sp>
        <p:nvSpPr>
          <p:cNvPr id="6" name="Google Shape;142;p24">
            <a:extLst>
              <a:ext uri="{FF2B5EF4-FFF2-40B4-BE49-F238E27FC236}">
                <a16:creationId xmlns:a16="http://schemas.microsoft.com/office/drawing/2014/main" id="{DC8C8913-8475-11C6-4E96-0DBE32AF670F}"/>
              </a:ext>
            </a:extLst>
          </p:cNvPr>
          <p:cNvSpPr txBox="1">
            <a:spLocks/>
          </p:cNvSpPr>
          <p:nvPr/>
        </p:nvSpPr>
        <p:spPr>
          <a:xfrm>
            <a:off x="348276" y="1350620"/>
            <a:ext cx="4552908" cy="29104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Left: 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Q-values (blue is positive, red is negative)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Middle: 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121 open streets (yellow) vs 121 q-value streets (blue)</a:t>
            </a:r>
          </a:p>
          <a:p>
            <a:pPr>
              <a:lnSpc>
                <a:spcPct val="150000"/>
              </a:lnSpc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Right: 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Difference in number of open vs q-value streets</a:t>
            </a:r>
          </a:p>
        </p:txBody>
      </p:sp>
      <p:pic>
        <p:nvPicPr>
          <p:cNvPr id="8" name="Picture 7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963EB7B3-6830-B138-6518-EEC0141AAE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904" y="3586804"/>
            <a:ext cx="142240" cy="11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7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626"/>
    </mc:Choice>
    <mc:Fallback xmlns="">
      <p:transition spd="slow" advTm="65626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Future Work</a:t>
            </a:r>
            <a:endParaRPr dirty="0"/>
          </a:p>
        </p:txBody>
      </p:sp>
      <p:sp>
        <p:nvSpPr>
          <p:cNvPr id="5" name="Google Shape;142;p24">
            <a:extLst>
              <a:ext uri="{FF2B5EF4-FFF2-40B4-BE49-F238E27FC236}">
                <a16:creationId xmlns:a16="http://schemas.microsoft.com/office/drawing/2014/main" id="{17BE0437-454E-C9D0-C98C-A9A172441411}"/>
              </a:ext>
            </a:extLst>
          </p:cNvPr>
          <p:cNvSpPr txBox="1">
            <a:spLocks/>
          </p:cNvSpPr>
          <p:nvPr/>
        </p:nvSpPr>
        <p:spPr>
          <a:xfrm>
            <a:off x="403139" y="1277468"/>
            <a:ext cx="4479757" cy="31756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More work is needed before deployment!</a:t>
            </a: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Measuring traffic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: We assume taxi data (and shortest path trips) are representative.</a:t>
            </a: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Near-collision events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: Collisions are sparse but near-collision sensors are rare.</a:t>
            </a: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Other cities: 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GNN widely applicable but data sources and formats are not.</a:t>
            </a: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Interpretability: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 Our deep models are not interpretable.</a:t>
            </a: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pic>
        <p:nvPicPr>
          <p:cNvPr id="4" name="Picture 3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10BB803B-F86E-FBC5-67FA-06359C722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4904" y="3586804"/>
            <a:ext cx="142240" cy="112511"/>
          </a:xfrm>
          <a:prstGeom prst="rect">
            <a:avLst/>
          </a:prstGeom>
        </p:spPr>
      </p:pic>
      <p:pic>
        <p:nvPicPr>
          <p:cNvPr id="10" name="Picture 9" descr="A map of a city&#10;&#10;Description automatically generated">
            <a:extLst>
              <a:ext uri="{FF2B5EF4-FFF2-40B4-BE49-F238E27FC236}">
                <a16:creationId xmlns:a16="http://schemas.microsoft.com/office/drawing/2014/main" id="{231B9F08-2A3D-4BD0-B678-D5042BE7F9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4616" y="1508760"/>
            <a:ext cx="3582416" cy="345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085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293"/>
    </mc:Choice>
    <mc:Fallback xmlns="">
      <p:transition spd="slow" advTm="63293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C6A6E-0780-CA7A-E76E-E62E82547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Google Shape;142;p24">
            <a:extLst>
              <a:ext uri="{FF2B5EF4-FFF2-40B4-BE49-F238E27FC236}">
                <a16:creationId xmlns:a16="http://schemas.microsoft.com/office/drawing/2014/main" id="{F66B637B-BED2-2A69-4DFA-C5B4690281CE}"/>
              </a:ext>
            </a:extLst>
          </p:cNvPr>
          <p:cNvSpPr txBox="1">
            <a:spLocks/>
          </p:cNvSpPr>
          <p:nvPr/>
        </p:nvSpPr>
        <p:spPr>
          <a:xfrm>
            <a:off x="403139" y="1277468"/>
            <a:ext cx="8333461" cy="31756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algn="ctr"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All our code and data are available at </a:t>
            </a: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  <a:hlinkClick r:id="rId2"/>
              </a:rPr>
              <a:t>github.com/rtealwitter/OpenStreets</a:t>
            </a: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algn="ctr">
              <a:spcAft>
                <a:spcPts val="1600"/>
              </a:spcAft>
            </a:pP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algn="ctr"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Preprint is available at </a:t>
            </a:r>
            <a:r>
              <a:rPr lang="en-US" sz="1600" b="1" dirty="0" err="1">
                <a:solidFill>
                  <a:srgbClr val="333333"/>
                </a:solidFill>
                <a:latin typeface="Helvetica Neue" panose="02000503000000020004" pitchFamily="2" charset="0"/>
                <a:hlinkClick r:id="rId3"/>
              </a:rPr>
              <a:t>arxiv.org</a:t>
            </a: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  <a:hlinkClick r:id="rId3"/>
              </a:rPr>
              <a:t>/abs/2312.07680</a:t>
            </a: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algn="ctr">
              <a:spcAft>
                <a:spcPts val="1600"/>
              </a:spcAft>
            </a:pP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algn="ctr"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Please reach out with questions or comments to </a:t>
            </a: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  <a:hlinkClick r:id="rId4"/>
              </a:rPr>
              <a:t>rtealwitter@nyu.edu</a:t>
            </a: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 algn="ctr">
              <a:spcAft>
                <a:spcPts val="1600"/>
              </a:spcAft>
            </a:pP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66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31"/>
    </mc:Choice>
    <mc:Fallback xmlns="">
      <p:transition spd="slow" advTm="1423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 Streets</a:t>
            </a:r>
            <a:endParaRPr dirty="0"/>
          </a:p>
        </p:txBody>
      </p:sp>
      <p:sp>
        <p:nvSpPr>
          <p:cNvPr id="2" name="Google Shape;142;p24">
            <a:extLst>
              <a:ext uri="{FF2B5EF4-FFF2-40B4-BE49-F238E27FC236}">
                <a16:creationId xmlns:a16="http://schemas.microsoft.com/office/drawing/2014/main" id="{BB231A3B-3701-4646-B261-DEC3D9FB3005}"/>
              </a:ext>
            </a:extLst>
          </p:cNvPr>
          <p:cNvSpPr txBox="1">
            <a:spLocks/>
          </p:cNvSpPr>
          <p:nvPr/>
        </p:nvSpPr>
        <p:spPr>
          <a:xfrm>
            <a:off x="475488" y="1431234"/>
            <a:ext cx="3739896" cy="2592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Close streets to vehicles, </a:t>
            </a: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open streets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 to people</a:t>
            </a:r>
          </a:p>
          <a:p>
            <a:pPr>
              <a:spcAft>
                <a:spcPts val="1600"/>
              </a:spcAft>
            </a:pP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Benefits: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- Public space in urban environments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- Cultural programming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- Special events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- Community building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- Cost effective</a:t>
            </a:r>
          </a:p>
        </p:txBody>
      </p:sp>
      <p:pic>
        <p:nvPicPr>
          <p:cNvPr id="4" name="Picture 3" descr="A group of people walking down a street&#10;&#10;Description automatically generated">
            <a:extLst>
              <a:ext uri="{FF2B5EF4-FFF2-40B4-BE49-F238E27FC236}">
                <a16:creationId xmlns:a16="http://schemas.microsoft.com/office/drawing/2014/main" id="{3B2C938D-7199-5709-5F8A-CF447372E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992" y="1273302"/>
            <a:ext cx="3739896" cy="2804922"/>
          </a:xfrm>
          <a:prstGeom prst="rect">
            <a:avLst/>
          </a:prstGeom>
        </p:spPr>
      </p:pic>
      <p:sp>
        <p:nvSpPr>
          <p:cNvPr id="5" name="Google Shape;142;p24">
            <a:extLst>
              <a:ext uri="{FF2B5EF4-FFF2-40B4-BE49-F238E27FC236}">
                <a16:creationId xmlns:a16="http://schemas.microsoft.com/office/drawing/2014/main" id="{A7A37DED-38F1-00BF-0C94-E2833AF32132}"/>
              </a:ext>
            </a:extLst>
          </p:cNvPr>
          <p:cNvSpPr txBox="1">
            <a:spLocks/>
          </p:cNvSpPr>
          <p:nvPr/>
        </p:nvSpPr>
        <p:spPr>
          <a:xfrm>
            <a:off x="4427695" y="4078224"/>
            <a:ext cx="2348009" cy="400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/>
              <a:t>NYC DOT Open Streets</a:t>
            </a:r>
          </a:p>
        </p:txBody>
      </p:sp>
      <p:pic>
        <p:nvPicPr>
          <p:cNvPr id="7" name="Picture 6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29853897-8A8F-4856-D6A0-0D5129ED8D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183881" flipH="1">
            <a:off x="6260566" y="2915541"/>
            <a:ext cx="234749" cy="1856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463"/>
    </mc:Choice>
    <mc:Fallback xmlns="">
      <p:transition spd="slow" advTm="28463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 Streets Access</a:t>
            </a:r>
            <a:endParaRPr dirty="0"/>
          </a:p>
        </p:txBody>
      </p:sp>
      <p:sp>
        <p:nvSpPr>
          <p:cNvPr id="2" name="Google Shape;142;p24">
            <a:extLst>
              <a:ext uri="{FF2B5EF4-FFF2-40B4-BE49-F238E27FC236}">
                <a16:creationId xmlns:a16="http://schemas.microsoft.com/office/drawing/2014/main" id="{BB231A3B-3701-4646-B261-DEC3D9FB3005}"/>
              </a:ext>
            </a:extLst>
          </p:cNvPr>
          <p:cNvSpPr txBox="1">
            <a:spLocks/>
          </p:cNvSpPr>
          <p:nvPr/>
        </p:nvSpPr>
        <p:spPr>
          <a:xfrm>
            <a:off x="475488" y="1431234"/>
            <a:ext cx="3739896" cy="2592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Often, open streets initiatives use an application process, biasing the streets to communities that know about it.</a:t>
            </a: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Question: 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Is there a more objective way to choose streets?</a:t>
            </a:r>
          </a:p>
        </p:txBody>
      </p:sp>
      <p:sp>
        <p:nvSpPr>
          <p:cNvPr id="5" name="Google Shape;142;p24">
            <a:extLst>
              <a:ext uri="{FF2B5EF4-FFF2-40B4-BE49-F238E27FC236}">
                <a16:creationId xmlns:a16="http://schemas.microsoft.com/office/drawing/2014/main" id="{A7A37DED-38F1-00BF-0C94-E2833AF32132}"/>
              </a:ext>
            </a:extLst>
          </p:cNvPr>
          <p:cNvSpPr txBox="1">
            <a:spLocks/>
          </p:cNvSpPr>
          <p:nvPr/>
        </p:nvSpPr>
        <p:spPr>
          <a:xfrm>
            <a:off x="4427695" y="4078224"/>
            <a:ext cx="2348009" cy="400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/>
              <a:t>NYC DOT Open Streets</a:t>
            </a:r>
          </a:p>
        </p:txBody>
      </p:sp>
      <p:pic>
        <p:nvPicPr>
          <p:cNvPr id="6" name="Picture 5" descr="A map of a city&#10;&#10;Description automatically generated">
            <a:extLst>
              <a:ext uri="{FF2B5EF4-FFF2-40B4-BE49-F238E27FC236}">
                <a16:creationId xmlns:a16="http://schemas.microsoft.com/office/drawing/2014/main" id="{6414DC98-2197-4C78-B86C-47FB9ABD0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992" y="1307592"/>
            <a:ext cx="3255321" cy="2783334"/>
          </a:xfrm>
          <a:prstGeom prst="rect">
            <a:avLst/>
          </a:prstGeom>
        </p:spPr>
      </p:pic>
      <p:pic>
        <p:nvPicPr>
          <p:cNvPr id="8" name="Picture 7" descr="A close-up of a sign&#10;&#10;Description automatically generated">
            <a:extLst>
              <a:ext uri="{FF2B5EF4-FFF2-40B4-BE49-F238E27FC236}">
                <a16:creationId xmlns:a16="http://schemas.microsoft.com/office/drawing/2014/main" id="{229775AB-91A1-FA2C-75F2-986C757A5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9249" y="4078224"/>
            <a:ext cx="1274064" cy="530352"/>
          </a:xfrm>
          <a:prstGeom prst="rect">
            <a:avLst/>
          </a:prstGeom>
        </p:spPr>
      </p:pic>
      <p:pic>
        <p:nvPicPr>
          <p:cNvPr id="4" name="Picture 3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285F1A50-A523-74EC-7E19-6376B2C3FB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038" y="675523"/>
            <a:ext cx="164338" cy="129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039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31"/>
    </mc:Choice>
    <mc:Fallback xmlns="">
      <p:transition spd="slow" advTm="2333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Braess’s</a:t>
            </a:r>
            <a:r>
              <a:rPr lang="en-US" dirty="0"/>
              <a:t> Paradox</a:t>
            </a:r>
            <a:endParaRPr dirty="0"/>
          </a:p>
        </p:txBody>
      </p:sp>
      <p:sp>
        <p:nvSpPr>
          <p:cNvPr id="2" name="Google Shape;142;p24">
            <a:extLst>
              <a:ext uri="{FF2B5EF4-FFF2-40B4-BE49-F238E27FC236}">
                <a16:creationId xmlns:a16="http://schemas.microsoft.com/office/drawing/2014/main" id="{BB231A3B-3701-4646-B261-DEC3D9FB3005}"/>
              </a:ext>
            </a:extLst>
          </p:cNvPr>
          <p:cNvSpPr txBox="1">
            <a:spLocks/>
          </p:cNvSpPr>
          <p:nvPr/>
        </p:nvSpPr>
        <p:spPr>
          <a:xfrm>
            <a:off x="475488" y="1431234"/>
            <a:ext cx="7936992" cy="2989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Removing edges in a network can sometimes </a:t>
            </a: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reduce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 traffic.</a:t>
            </a:r>
          </a:p>
          <a:p>
            <a:pPr>
              <a:spcAft>
                <a:spcPts val="1600"/>
              </a:spcAft>
            </a:pPr>
            <a:endParaRPr lang="en-US" sz="16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spcAft>
                <a:spcPts val="1600"/>
              </a:spcAft>
            </a:pPr>
            <a:endParaRPr lang="en-US" sz="16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spcAft>
                <a:spcPts val="1600"/>
              </a:spcAft>
            </a:pPr>
            <a:endParaRPr lang="en-US" sz="1600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Question: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 Can we choose streets which, when “opened”, reduce traffic?</a:t>
            </a: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Modeling: 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Empirical taxi trips. Easy to reroute cars when streets are “opened”.</a:t>
            </a:r>
          </a:p>
        </p:txBody>
      </p:sp>
      <p:pic>
        <p:nvPicPr>
          <p:cNvPr id="4" name="Picture 3" descr="A black and yellow circle with arrows and letters&#10;&#10;Description automatically generated">
            <a:extLst>
              <a:ext uri="{FF2B5EF4-FFF2-40B4-BE49-F238E27FC236}">
                <a16:creationId xmlns:a16="http://schemas.microsoft.com/office/drawing/2014/main" id="{1AE941A8-3F25-7634-CD0D-A36AE8CC34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6323" y="1915052"/>
            <a:ext cx="5090684" cy="1313396"/>
          </a:xfrm>
          <a:prstGeom prst="rect">
            <a:avLst/>
          </a:prstGeom>
        </p:spPr>
      </p:pic>
      <p:sp>
        <p:nvSpPr>
          <p:cNvPr id="9" name="Google Shape;142;p24">
            <a:extLst>
              <a:ext uri="{FF2B5EF4-FFF2-40B4-BE49-F238E27FC236}">
                <a16:creationId xmlns:a16="http://schemas.microsoft.com/office/drawing/2014/main" id="{4EC65F3C-D172-5D3E-1443-0F62183BC4F2}"/>
              </a:ext>
            </a:extLst>
          </p:cNvPr>
          <p:cNvSpPr txBox="1">
            <a:spLocks/>
          </p:cNvSpPr>
          <p:nvPr/>
        </p:nvSpPr>
        <p:spPr>
          <a:xfrm>
            <a:off x="6878522" y="2725772"/>
            <a:ext cx="1252612" cy="400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/>
              <a:t>Wikipedia</a:t>
            </a:r>
          </a:p>
        </p:txBody>
      </p:sp>
      <p:pic>
        <p:nvPicPr>
          <p:cNvPr id="10" name="Picture 9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66E88C0E-9A65-5BC6-B17A-B43803120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1665" y="2392680"/>
            <a:ext cx="226385" cy="17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19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895"/>
    </mc:Choice>
    <mc:Fallback xmlns="">
      <p:transition spd="slow" advTm="5689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Collisions</a:t>
            </a:r>
            <a:endParaRPr dirty="0"/>
          </a:p>
        </p:txBody>
      </p:sp>
      <p:sp>
        <p:nvSpPr>
          <p:cNvPr id="2" name="Google Shape;142;p24">
            <a:extLst>
              <a:ext uri="{FF2B5EF4-FFF2-40B4-BE49-F238E27FC236}">
                <a16:creationId xmlns:a16="http://schemas.microsoft.com/office/drawing/2014/main" id="{BB231A3B-3701-4646-B261-DEC3D9FB3005}"/>
              </a:ext>
            </a:extLst>
          </p:cNvPr>
          <p:cNvSpPr txBox="1">
            <a:spLocks/>
          </p:cNvSpPr>
          <p:nvPr/>
        </p:nvSpPr>
        <p:spPr>
          <a:xfrm>
            <a:off x="475488" y="1431234"/>
            <a:ext cx="4000743" cy="2989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Some intersections are more dangerous than others.</a:t>
            </a: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Question: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 Can we choose streets which, when “opened”, reduce collisions?</a:t>
            </a:r>
          </a:p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Modeling: 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Empirical collisions. Not obvious how collisions change when streets are “opened”.</a:t>
            </a:r>
            <a:endParaRPr lang="en-US" sz="1600" b="1" dirty="0">
              <a:solidFill>
                <a:srgbClr val="333333"/>
              </a:solidFill>
              <a:latin typeface="Helvetica Neue" panose="02000503000000020004" pitchFamily="2" charset="0"/>
            </a:endParaRPr>
          </a:p>
        </p:txBody>
      </p:sp>
      <p:sp>
        <p:nvSpPr>
          <p:cNvPr id="9" name="Google Shape;142;p24">
            <a:extLst>
              <a:ext uri="{FF2B5EF4-FFF2-40B4-BE49-F238E27FC236}">
                <a16:creationId xmlns:a16="http://schemas.microsoft.com/office/drawing/2014/main" id="{4EC65F3C-D172-5D3E-1443-0F62183BC4F2}"/>
              </a:ext>
            </a:extLst>
          </p:cNvPr>
          <p:cNvSpPr txBox="1">
            <a:spLocks/>
          </p:cNvSpPr>
          <p:nvPr/>
        </p:nvSpPr>
        <p:spPr>
          <a:xfrm>
            <a:off x="5125454" y="4425878"/>
            <a:ext cx="358898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/>
              <a:t>Collision fatalities from 2013-2016</a:t>
            </a:r>
            <a:br>
              <a:rPr lang="en-US" dirty="0"/>
            </a:br>
            <a:r>
              <a:rPr lang="en-US" dirty="0"/>
              <a:t>NYC Crash Mapper </a:t>
            </a:r>
          </a:p>
        </p:txBody>
      </p:sp>
      <p:pic>
        <p:nvPicPr>
          <p:cNvPr id="8" name="Picture 7" descr="A map of a city with many red dots&#10;&#10;Description automatically generated">
            <a:extLst>
              <a:ext uri="{FF2B5EF4-FFF2-40B4-BE49-F238E27FC236}">
                <a16:creationId xmlns:a16="http://schemas.microsoft.com/office/drawing/2014/main" id="{2666E933-46A4-ED4E-CB02-2154F1F4F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368" y="557784"/>
            <a:ext cx="2615184" cy="3913501"/>
          </a:xfrm>
          <a:prstGeom prst="rect">
            <a:avLst/>
          </a:prstGeom>
        </p:spPr>
      </p:pic>
      <p:pic>
        <p:nvPicPr>
          <p:cNvPr id="10" name="Picture 9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DACDCBA7-E26D-2FBA-9193-B816D721C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745" y="4284081"/>
            <a:ext cx="174426" cy="13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83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026"/>
    </mc:Choice>
    <mc:Fallback xmlns="">
      <p:transition spd="slow" advTm="6302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Approach</a:t>
            </a:r>
            <a:endParaRPr dirty="0"/>
          </a:p>
        </p:txBody>
      </p:sp>
      <p:pic>
        <p:nvPicPr>
          <p:cNvPr id="4" name="Picture 3" descr="A diagram of a model&#10;&#10;Description automatically generated">
            <a:extLst>
              <a:ext uri="{FF2B5EF4-FFF2-40B4-BE49-F238E27FC236}">
                <a16:creationId xmlns:a16="http://schemas.microsoft.com/office/drawing/2014/main" id="{BAE67315-2AB2-1E25-327E-37624A113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481" y="1184703"/>
            <a:ext cx="7015038" cy="3642697"/>
          </a:xfrm>
          <a:prstGeom prst="rect">
            <a:avLst/>
          </a:prstGeom>
        </p:spPr>
      </p:pic>
      <p:pic>
        <p:nvPicPr>
          <p:cNvPr id="6" name="Picture 5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EB25AC40-3EDC-A83B-E961-1488B5B4F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5558" y="3961838"/>
            <a:ext cx="123318" cy="97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9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866"/>
    </mc:Choice>
    <mc:Fallback xmlns="">
      <p:transition spd="slow" advTm="32866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Part I: Predicting Collisions</a:t>
            </a:r>
            <a:endParaRPr sz="3600" dirty="0"/>
          </a:p>
        </p:txBody>
      </p:sp>
      <p:pic>
        <p:nvPicPr>
          <p:cNvPr id="3" name="Picture 2" descr="A diagram of a road&#10;&#10;Description automatically generated">
            <a:extLst>
              <a:ext uri="{FF2B5EF4-FFF2-40B4-BE49-F238E27FC236}">
                <a16:creationId xmlns:a16="http://schemas.microsoft.com/office/drawing/2014/main" id="{43336BDA-9FE8-4AE0-AD19-3425139D7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216" y="1028699"/>
            <a:ext cx="4350421" cy="3794760"/>
          </a:xfrm>
          <a:prstGeom prst="rect">
            <a:avLst/>
          </a:prstGeom>
        </p:spPr>
      </p:pic>
      <p:sp>
        <p:nvSpPr>
          <p:cNvPr id="5" name="Google Shape;142;p24">
            <a:extLst>
              <a:ext uri="{FF2B5EF4-FFF2-40B4-BE49-F238E27FC236}">
                <a16:creationId xmlns:a16="http://schemas.microsoft.com/office/drawing/2014/main" id="{65652CCD-9EDB-6DF1-D1AF-C93B7696CD13}"/>
              </a:ext>
            </a:extLst>
          </p:cNvPr>
          <p:cNvSpPr txBox="1">
            <a:spLocks/>
          </p:cNvSpPr>
          <p:nvPr/>
        </p:nvSpPr>
        <p:spPr>
          <a:xfrm>
            <a:off x="475488" y="1431234"/>
            <a:ext cx="3245722" cy="29896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Data Sources: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- NYC Collisions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- NYC LION Infrastructure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- NOAA Daily Weather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- NYC Taxi Trips</a:t>
            </a:r>
          </a:p>
          <a:p>
            <a:pPr>
              <a:spcAft>
                <a:spcPts val="1600"/>
              </a:spcAft>
            </a:pP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Recurrent Graph Neural Network: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- Spatial dependency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(e.g., speed changes)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- Temporal dependency</a:t>
            </a:r>
            <a:b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</a:b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(e.g., wet roads)</a:t>
            </a:r>
          </a:p>
        </p:txBody>
      </p:sp>
    </p:spTree>
    <p:extLst>
      <p:ext uri="{BB962C8B-B14F-4D97-AF65-F5344CB8AC3E}">
        <p14:creationId xmlns:p14="http://schemas.microsoft.com/office/powerpoint/2010/main" val="3206882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688"/>
    </mc:Choice>
    <mc:Fallback xmlns="">
      <p:transition spd="slow" advTm="12468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Part I: Model Performance</a:t>
            </a:r>
            <a:endParaRPr sz="3600" dirty="0"/>
          </a:p>
        </p:txBody>
      </p:sp>
      <p:pic>
        <p:nvPicPr>
          <p:cNvPr id="3" name="Picture 2" descr="A table with numbers and symbols&#10;&#10;Description automatically generated">
            <a:extLst>
              <a:ext uri="{FF2B5EF4-FFF2-40B4-BE49-F238E27FC236}">
                <a16:creationId xmlns:a16="http://schemas.microsoft.com/office/drawing/2014/main" id="{B1F83D98-E7C2-1D22-3B19-DFA7555EB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50" y="1855737"/>
            <a:ext cx="7772400" cy="2328138"/>
          </a:xfrm>
          <a:prstGeom prst="rect">
            <a:avLst/>
          </a:prstGeom>
        </p:spPr>
      </p:pic>
      <p:sp>
        <p:nvSpPr>
          <p:cNvPr id="5" name="Google Shape;142;p24">
            <a:extLst>
              <a:ext uri="{FF2B5EF4-FFF2-40B4-BE49-F238E27FC236}">
                <a16:creationId xmlns:a16="http://schemas.microsoft.com/office/drawing/2014/main" id="{6FE5579D-DF6F-08D6-D9C7-20658B192E97}"/>
              </a:ext>
            </a:extLst>
          </p:cNvPr>
          <p:cNvSpPr txBox="1">
            <a:spLocks/>
          </p:cNvSpPr>
          <p:nvPr/>
        </p:nvSpPr>
        <p:spPr>
          <a:xfrm>
            <a:off x="1906524" y="1257499"/>
            <a:ext cx="5330952" cy="5982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600" b="1" dirty="0">
                <a:solidFill>
                  <a:srgbClr val="333333"/>
                </a:solidFill>
                <a:latin typeface="Helvetica Neue" panose="02000503000000020004" pitchFamily="2" charset="0"/>
              </a:rPr>
              <a:t>Goal: </a:t>
            </a: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Performance on negative and positive instances </a:t>
            </a:r>
          </a:p>
        </p:txBody>
      </p:sp>
      <p:pic>
        <p:nvPicPr>
          <p:cNvPr id="6" name="Picture 5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742A2CF5-440E-0A1F-3A52-7F6ECA09B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650" y="3195066"/>
            <a:ext cx="274066" cy="21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967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993"/>
    </mc:Choice>
    <mc:Fallback xmlns="">
      <p:transition spd="slow" advTm="59993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42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Part I: Feature Importance</a:t>
            </a:r>
            <a:endParaRPr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5C8269-002C-A1ED-2A28-899352F23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2456" y="1821942"/>
            <a:ext cx="6025896" cy="3012948"/>
          </a:xfrm>
          <a:prstGeom prst="rect">
            <a:avLst/>
          </a:prstGeom>
        </p:spPr>
      </p:pic>
      <p:sp>
        <p:nvSpPr>
          <p:cNvPr id="5" name="Google Shape;142;p24">
            <a:extLst>
              <a:ext uri="{FF2B5EF4-FFF2-40B4-BE49-F238E27FC236}">
                <a16:creationId xmlns:a16="http://schemas.microsoft.com/office/drawing/2014/main" id="{250ACA89-AE89-8CF4-B867-0D7293F876D4}"/>
              </a:ext>
            </a:extLst>
          </p:cNvPr>
          <p:cNvSpPr txBox="1">
            <a:spLocks/>
          </p:cNvSpPr>
          <p:nvPr/>
        </p:nvSpPr>
        <p:spPr>
          <a:xfrm>
            <a:off x="311700" y="1223704"/>
            <a:ext cx="6756612" cy="5982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sz="1600" dirty="0">
                <a:solidFill>
                  <a:srgbClr val="333333"/>
                </a:solidFill>
                <a:latin typeface="Helvetica Neue" panose="02000503000000020004" pitchFamily="2" charset="0"/>
              </a:rPr>
              <a:t>Directed importance using the integrated gradients approach on the model with the highest macro recall.</a:t>
            </a:r>
          </a:p>
        </p:txBody>
      </p:sp>
      <p:pic>
        <p:nvPicPr>
          <p:cNvPr id="6" name="Picture 5" descr="A drawing of a golden ball with wings&#10;&#10;Description automatically generated">
            <a:extLst>
              <a:ext uri="{FF2B5EF4-FFF2-40B4-BE49-F238E27FC236}">
                <a16:creationId xmlns:a16="http://schemas.microsoft.com/office/drawing/2014/main" id="{60EB0C66-5272-2281-7EF0-41A237C46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995" y="4609736"/>
            <a:ext cx="270613" cy="21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3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643"/>
    </mc:Choice>
    <mc:Fallback xmlns="">
      <p:transition spd="slow" advTm="48643"/>
    </mc:Fallback>
  </mc:AlternateContent>
</p:sld>
</file>

<file path=ppt/theme/theme1.xml><?xml version="1.0" encoding="utf-8"?>
<a:theme xmlns:a="http://schemas.openxmlformats.org/drawingml/2006/main" name="NYU Bold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2E1DD"/>
      </a:lt2>
      <a:accent1>
        <a:srgbClr val="9A6ABA"/>
      </a:accent1>
      <a:accent2>
        <a:srgbClr val="6D6D6D"/>
      </a:accent2>
      <a:accent3>
        <a:srgbClr val="8900E1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530</Words>
  <Application>Microsoft Macintosh PowerPoint</Application>
  <PresentationFormat>On-screen Show (16:9)</PresentationFormat>
  <Paragraphs>58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Helvetica Neue</vt:lpstr>
      <vt:lpstr>Montserrat ExtraBold</vt:lpstr>
      <vt:lpstr>Montserrat</vt:lpstr>
      <vt:lpstr>Montserrat Black</vt:lpstr>
      <vt:lpstr>Arial</vt:lpstr>
      <vt:lpstr>NYU Bold</vt:lpstr>
      <vt:lpstr>I Open at the Close: A Deep Reinforcement Learning Evaluation of Open Streets Initiatives</vt:lpstr>
      <vt:lpstr>Open Streets</vt:lpstr>
      <vt:lpstr>Open Streets Access</vt:lpstr>
      <vt:lpstr>Braess’s Paradox</vt:lpstr>
      <vt:lpstr>Collisions</vt:lpstr>
      <vt:lpstr>Our Approach</vt:lpstr>
      <vt:lpstr>Part I: Predicting Collisions</vt:lpstr>
      <vt:lpstr>Part I: Model Performance</vt:lpstr>
      <vt:lpstr>Part I: Feature Importance</vt:lpstr>
      <vt:lpstr>Part II: Reinforcement Learning</vt:lpstr>
      <vt:lpstr>Part II: Comparison</vt:lpstr>
      <vt:lpstr>Part II: Which Streets?</vt:lpstr>
      <vt:lpstr>Future Work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Open at the Close: A Deep Reinforcement Learning Evaluation of Open Streets Initiatives</dc:title>
  <cp:lastModifiedBy>Teal Witter</cp:lastModifiedBy>
  <cp:revision>9</cp:revision>
  <dcterms:modified xsi:type="dcterms:W3CDTF">2023-12-30T20:36:20Z</dcterms:modified>
</cp:coreProperties>
</file>